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69" r:id="rId3"/>
    <p:sldId id="257" r:id="rId4"/>
    <p:sldId id="261" r:id="rId5"/>
    <p:sldId id="258" r:id="rId6"/>
    <p:sldId id="263" r:id="rId7"/>
    <p:sldId id="260" r:id="rId8"/>
    <p:sldId id="259" r:id="rId9"/>
    <p:sldId id="262" r:id="rId10"/>
    <p:sldId id="264" r:id="rId11"/>
    <p:sldId id="266" r:id="rId12"/>
    <p:sldId id="265" r:id="rId13"/>
    <p:sldId id="267" r:id="rId14"/>
    <p:sldId id="268" r:id="rId1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8" autoAdjust="0"/>
    <p:restoredTop sz="94663" autoAdjust="0"/>
  </p:normalViewPr>
  <p:slideViewPr>
    <p:cSldViewPr>
      <p:cViewPr varScale="1">
        <p:scale>
          <a:sx n="94" d="100"/>
          <a:sy n="94" d="100"/>
        </p:scale>
        <p:origin x="-96" y="-1434"/>
      </p:cViewPr>
      <p:guideLst>
        <p:guide orient="horz" pos="2160"/>
        <p:guide pos="2880"/>
      </p:guideLst>
    </p:cSldViewPr>
  </p:slideViewPr>
  <p:outlineViewPr>
    <p:cViewPr>
      <p:scale>
        <a:sx n="33" d="100"/>
        <a:sy n="33" d="100"/>
      </p:scale>
      <p:origin x="0" y="624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r>
              <a:rPr lang="fr-FR" dirty="0" smtClean="0"/>
              <a:t>© Kessler Alair Insurance Services, Inc. 2017</a:t>
            </a:r>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119829-B9A6-4048-B4B6-7F858B72ED78}" type="slidenum">
              <a:rPr lang="en-US" smtClean="0"/>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r>
              <a:rPr lang="fr-FR" dirty="0" smtClean="0"/>
              <a:t>© Kessler Alair Insurance Services, Inc. 2017</a:t>
            </a:r>
            <a:endParaRPr lang="en-US" dirty="0"/>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F43E3EC8-9040-465D-9801-8FD46E36E73A}" type="slidenum">
              <a:rPr lang="en-US" smtClean="0"/>
              <a:pPr/>
              <a:t>‹#›</a:t>
            </a:fld>
            <a:endParaRPr lang="en-US"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1</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10</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11</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12</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13</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14</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2</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3</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4</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5</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6</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7</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8</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3E3EC8-9040-465D-9801-8FD46E36E73A}" type="slidenum">
              <a:rPr lang="en-US" smtClean="0"/>
              <a:pPr/>
              <a:t>9</a:t>
            </a:fld>
            <a:endParaRPr lang="en-US" dirty="0"/>
          </a:p>
        </p:txBody>
      </p:sp>
      <p:sp>
        <p:nvSpPr>
          <p:cNvPr id="5" name="Footer Placeholder 4"/>
          <p:cNvSpPr>
            <a:spLocks noGrp="1"/>
          </p:cNvSpPr>
          <p:nvPr>
            <p:ph type="ftr" sz="quarter" idx="11"/>
          </p:nvPr>
        </p:nvSpPr>
        <p:spPr/>
        <p:txBody>
          <a:bodyPr/>
          <a:lstStyle/>
          <a:p>
            <a:r>
              <a:rPr lang="fr-FR" dirty="0" smtClean="0"/>
              <a:t>© Kessler Alair Insurance Services, Inc. 2017</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fr-FR" dirty="0" smtClean="0"/>
              <a:t>© Kessler Alair Insurance Services, Inc. 2017</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8483418-7687-419B-8CC1-EB50A3C64FD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6" name="Slide Number Placeholder 5"/>
          <p:cNvSpPr>
            <a:spLocks noGrp="1"/>
          </p:cNvSpPr>
          <p:nvPr>
            <p:ph type="sldNum" sz="quarter" idx="12"/>
          </p:nvPr>
        </p:nvSpPr>
        <p:spPr/>
        <p:txBody>
          <a:bodyPr/>
          <a:lstStyle>
            <a:extLst/>
          </a:lstStyle>
          <a:p>
            <a:fld id="{A8483418-7687-419B-8CC1-EB50A3C64FD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6" name="Slide Number Placeholder 5"/>
          <p:cNvSpPr>
            <a:spLocks noGrp="1"/>
          </p:cNvSpPr>
          <p:nvPr>
            <p:ph type="sldNum" sz="quarter" idx="12"/>
          </p:nvPr>
        </p:nvSpPr>
        <p:spPr/>
        <p:txBody>
          <a:bodyPr/>
          <a:lstStyle>
            <a:extLst/>
          </a:lstStyle>
          <a:p>
            <a:fld id="{A8483418-7687-419B-8CC1-EB50A3C64FD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6" name="Slide Number Placeholder 5"/>
          <p:cNvSpPr>
            <a:spLocks noGrp="1"/>
          </p:cNvSpPr>
          <p:nvPr>
            <p:ph type="sldNum" sz="quarter" idx="12"/>
          </p:nvPr>
        </p:nvSpPr>
        <p:spPr/>
        <p:txBody>
          <a:bodyPr/>
          <a:lstStyle>
            <a:extLst/>
          </a:lstStyle>
          <a:p>
            <a:fld id="{A8483418-7687-419B-8CC1-EB50A3C64FD9}"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dirty="0"/>
          </a:p>
        </p:txBody>
      </p:sp>
      <p:sp>
        <p:nvSpPr>
          <p:cNvPr id="5" name="Footer Placeholder 4"/>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6" name="Slide Number Placeholder 5"/>
          <p:cNvSpPr>
            <a:spLocks noGrp="1"/>
          </p:cNvSpPr>
          <p:nvPr>
            <p:ph type="sldNum" sz="quarter" idx="12"/>
          </p:nvPr>
        </p:nvSpPr>
        <p:spPr/>
        <p:txBody>
          <a:bodyPr/>
          <a:lstStyle>
            <a:extLst/>
          </a:lstStyle>
          <a:p>
            <a:fld id="{A8483418-7687-419B-8CC1-EB50A3C64FD9}"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7" name="Slide Number Placeholder 6"/>
          <p:cNvSpPr>
            <a:spLocks noGrp="1"/>
          </p:cNvSpPr>
          <p:nvPr>
            <p:ph type="sldNum" sz="quarter" idx="12"/>
          </p:nvPr>
        </p:nvSpPr>
        <p:spPr/>
        <p:txBody>
          <a:bodyPr/>
          <a:lstStyle>
            <a:extLst/>
          </a:lstStyle>
          <a:p>
            <a:fld id="{A8483418-7687-419B-8CC1-EB50A3C64FD9}"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dirty="0"/>
          </a:p>
        </p:txBody>
      </p:sp>
      <p:sp>
        <p:nvSpPr>
          <p:cNvPr id="8" name="Footer Placeholder 7"/>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9" name="Slide Number Placeholder 8"/>
          <p:cNvSpPr>
            <a:spLocks noGrp="1"/>
          </p:cNvSpPr>
          <p:nvPr>
            <p:ph type="sldNum" sz="quarter" idx="12"/>
          </p:nvPr>
        </p:nvSpPr>
        <p:spPr/>
        <p:txBody>
          <a:bodyPr/>
          <a:lstStyle>
            <a:extLst/>
          </a:lstStyle>
          <a:p>
            <a:fld id="{A8483418-7687-419B-8CC1-EB50A3C64FD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dirty="0"/>
          </a:p>
        </p:txBody>
      </p:sp>
      <p:sp>
        <p:nvSpPr>
          <p:cNvPr id="4" name="Footer Placeholder 3"/>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5" name="Slide Number Placeholder 4"/>
          <p:cNvSpPr>
            <a:spLocks noGrp="1"/>
          </p:cNvSpPr>
          <p:nvPr>
            <p:ph type="sldNum" sz="quarter" idx="12"/>
          </p:nvPr>
        </p:nvSpPr>
        <p:spPr/>
        <p:txBody>
          <a:bodyPr/>
          <a:lstStyle>
            <a:extLst/>
          </a:lstStyle>
          <a:p>
            <a:fld id="{A8483418-7687-419B-8CC1-EB50A3C64FD9}"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dirty="0"/>
          </a:p>
        </p:txBody>
      </p:sp>
      <p:sp>
        <p:nvSpPr>
          <p:cNvPr id="3" name="Footer Placeholder 2"/>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4" name="Slide Number Placeholder 3"/>
          <p:cNvSpPr>
            <a:spLocks noGrp="1"/>
          </p:cNvSpPr>
          <p:nvPr>
            <p:ph type="sldNum" sz="quarter" idx="12"/>
          </p:nvPr>
        </p:nvSpPr>
        <p:spPr/>
        <p:txBody>
          <a:bodyPr/>
          <a:lstStyle>
            <a:extLst/>
          </a:lstStyle>
          <a:p>
            <a:fld id="{A8483418-7687-419B-8CC1-EB50A3C64FD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dirty="0"/>
          </a:p>
        </p:txBody>
      </p:sp>
      <p:sp>
        <p:nvSpPr>
          <p:cNvPr id="6" name="Footer Placeholder 5"/>
          <p:cNvSpPr>
            <a:spLocks noGrp="1"/>
          </p:cNvSpPr>
          <p:nvPr>
            <p:ph type="ftr" sz="quarter" idx="11"/>
          </p:nvPr>
        </p:nvSpPr>
        <p:spPr/>
        <p:txBody>
          <a:bodyPr/>
          <a:lstStyle>
            <a:extLst/>
          </a:lstStyle>
          <a:p>
            <a:r>
              <a:rPr lang="fr-FR" dirty="0" smtClean="0"/>
              <a:t>© Kessler Alair Insurance Services, Inc. 2017</a:t>
            </a:r>
            <a:endParaRPr lang="en-US" dirty="0"/>
          </a:p>
        </p:txBody>
      </p:sp>
      <p:sp>
        <p:nvSpPr>
          <p:cNvPr id="7" name="Slide Number Placeholder 6"/>
          <p:cNvSpPr>
            <a:spLocks noGrp="1"/>
          </p:cNvSpPr>
          <p:nvPr>
            <p:ph type="sldNum" sz="quarter" idx="12"/>
          </p:nvPr>
        </p:nvSpPr>
        <p:spPr/>
        <p:txBody>
          <a:bodyPr/>
          <a:lstStyle>
            <a:extLst/>
          </a:lstStyle>
          <a:p>
            <a:fld id="{A8483418-7687-419B-8CC1-EB50A3C64FD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fr-FR" dirty="0" smtClean="0"/>
              <a:t>© Kessler Alair Insurance Services, Inc. 2017</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8483418-7687-419B-8CC1-EB50A3C64FD9}"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fr-FR" dirty="0" smtClean="0"/>
              <a:t>© Kessler Alair Insurance Services, Inc. 2017</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8483418-7687-419B-8CC1-EB50A3C64FD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2896562"/>
          </a:xfrm>
        </p:spPr>
        <p:txBody>
          <a:bodyPr>
            <a:normAutofit fontScale="90000"/>
          </a:bodyPr>
          <a:lstStyle/>
          <a:p>
            <a:pPr algn="ctr"/>
            <a:r>
              <a:rPr lang="en-US" dirty="0" smtClean="0"/>
              <a:t>Understanding Homeowner’s  Insurance and the Underwriting  Process</a:t>
            </a:r>
            <a:endParaRPr lang="en-US" dirty="0"/>
          </a:p>
        </p:txBody>
      </p:sp>
      <p:pic>
        <p:nvPicPr>
          <p:cNvPr id="1028" name="Picture 4" descr="C:\Users\cma.KESSLERALAIR\AppData\Local\Microsoft\Windows\Temporary Internet Files\Content.IE5\DHUJ793K\Home_font_awesome.svg[1].png"/>
          <p:cNvPicPr>
            <a:picLocks noChangeAspect="1" noChangeArrowheads="1"/>
          </p:cNvPicPr>
          <p:nvPr/>
        </p:nvPicPr>
        <p:blipFill>
          <a:blip r:embed="rId3" cstate="print"/>
          <a:srcRect/>
          <a:stretch>
            <a:fillRect/>
          </a:stretch>
        </p:blipFill>
        <p:spPr bwMode="auto">
          <a:xfrm>
            <a:off x="7010400" y="3276600"/>
            <a:ext cx="1752600" cy="1752600"/>
          </a:xfrm>
          <a:prstGeom prst="rect">
            <a:avLst/>
          </a:prstGeom>
          <a:noFill/>
        </p:spPr>
      </p:pic>
      <p:sp>
        <p:nvSpPr>
          <p:cNvPr id="4" name="Slide Number Placeholder 3"/>
          <p:cNvSpPr>
            <a:spLocks noGrp="1"/>
          </p:cNvSpPr>
          <p:nvPr>
            <p:ph type="sldNum" sz="quarter" idx="12"/>
          </p:nvPr>
        </p:nvSpPr>
        <p:spPr/>
        <p:txBody>
          <a:bodyPr/>
          <a:lstStyle/>
          <a:p>
            <a:fld id="{A8483418-7687-419B-8CC1-EB50A3C64FD9}" type="slidenum">
              <a:rPr lang="en-US" smtClean="0"/>
              <a:pPr/>
              <a:t>1</a:t>
            </a:fld>
            <a:endParaRPr lang="en-US" dirty="0"/>
          </a:p>
        </p:txBody>
      </p:sp>
      <p:sp>
        <p:nvSpPr>
          <p:cNvPr id="5" name="Footer Placeholder 4"/>
          <p:cNvSpPr>
            <a:spLocks noGrp="1"/>
          </p:cNvSpPr>
          <p:nvPr>
            <p:ph type="ftr" sz="quarter" idx="11"/>
          </p:nvPr>
        </p:nvSpPr>
        <p:spPr>
          <a:xfrm>
            <a:off x="4800600" y="6400800"/>
            <a:ext cx="3429000" cy="365125"/>
          </a:xfrm>
        </p:spPr>
        <p:txBody>
          <a:bodyPr/>
          <a:lstStyle/>
          <a:p>
            <a:r>
              <a:rPr lang="fr-FR" dirty="0" smtClean="0"/>
              <a:t>© Kessler Alair Insurance Services, Inc. 2017</a:t>
            </a:r>
            <a:endParaRPr lang="en-US"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The lender requires an Evidence of Property document showing the insurance carrier, limits, property address, vesting and premiums.</a:t>
            </a:r>
          </a:p>
          <a:p>
            <a:r>
              <a:rPr lang="en-US" dirty="0" smtClean="0"/>
              <a:t>Escrow sends a request to the agent with the vesting of the homeowner(s), lender information, and date of close.</a:t>
            </a:r>
          </a:p>
          <a:p>
            <a:pPr lvl="1"/>
            <a:r>
              <a:rPr lang="en-US" dirty="0" smtClean="0"/>
              <a:t>The date of close seems to change in 90% of the transactions.  </a:t>
            </a:r>
          </a:p>
          <a:p>
            <a:r>
              <a:rPr lang="en-US" dirty="0" smtClean="0"/>
              <a:t>Agent provides Sample Evidence of Property, and sets suspense to follow up on actual date to bind coverage.  Agent will contact the client to obtain signatures on application. </a:t>
            </a:r>
          </a:p>
          <a:p>
            <a:r>
              <a:rPr lang="en-US" dirty="0" smtClean="0"/>
              <a:t>Once the request to bind has been received the agent will process the application in the system. Each carrier runs a CLUE report on the property to see if there have been past claims on the property, or if the insured has had past claims on other properties. If claims are found, this may cause the policy to be denied, or up-rated. 	</a:t>
            </a:r>
          </a:p>
        </p:txBody>
      </p:sp>
      <p:sp>
        <p:nvSpPr>
          <p:cNvPr id="3" name="Title 2"/>
          <p:cNvSpPr>
            <a:spLocks noGrp="1"/>
          </p:cNvSpPr>
          <p:nvPr>
            <p:ph type="title"/>
          </p:nvPr>
        </p:nvSpPr>
        <p:spPr/>
        <p:txBody>
          <a:bodyPr>
            <a:normAutofit fontScale="90000"/>
          </a:bodyPr>
          <a:lstStyle/>
          <a:p>
            <a:r>
              <a:rPr lang="en-US" dirty="0" smtClean="0"/>
              <a:t>The steps that occur during escrow and the insurance.</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10</a:t>
            </a:fld>
            <a:endParaRPr lang="en-US" dirty="0"/>
          </a:p>
        </p:txBody>
      </p:sp>
      <p:sp>
        <p:nvSpPr>
          <p:cNvPr id="5" name="Footer Placeholder 4"/>
          <p:cNvSpPr>
            <a:spLocks noGrp="1"/>
          </p:cNvSpPr>
          <p:nvPr>
            <p:ph type="ftr" sz="quarter" idx="11"/>
          </p:nvPr>
        </p:nvSpPr>
        <p:spPr>
          <a:xfrm>
            <a:off x="4380072" y="6407944"/>
            <a:ext cx="30875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Allied, American Modern, Arrowhead, Chubb, Foremost, Kemper, Lloyds,  Mercury, MetLife, NatGen Premier, Northfield, Progressive, Safeco, Stillwater, Travelers, and multiple surplus lines carriers.</a:t>
            </a:r>
            <a:endParaRPr lang="en-US" dirty="0"/>
          </a:p>
        </p:txBody>
      </p:sp>
      <p:sp>
        <p:nvSpPr>
          <p:cNvPr id="3" name="Title 2"/>
          <p:cNvSpPr>
            <a:spLocks noGrp="1"/>
          </p:cNvSpPr>
          <p:nvPr>
            <p:ph type="title"/>
          </p:nvPr>
        </p:nvSpPr>
        <p:spPr/>
        <p:txBody>
          <a:bodyPr/>
          <a:lstStyle/>
          <a:p>
            <a:r>
              <a:rPr lang="en-US" dirty="0" smtClean="0"/>
              <a:t>Homeowner’s Markets	</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11</a:t>
            </a:fld>
            <a:endParaRPr lang="en-US" dirty="0"/>
          </a:p>
        </p:txBody>
      </p:sp>
      <p:sp>
        <p:nvSpPr>
          <p:cNvPr id="5" name="Footer Placeholder 4"/>
          <p:cNvSpPr>
            <a:spLocks noGrp="1"/>
          </p:cNvSpPr>
          <p:nvPr>
            <p:ph type="ftr" sz="quarter" idx="11"/>
          </p:nvPr>
        </p:nvSpPr>
        <p:spPr>
          <a:xfrm>
            <a:off x="4380072" y="6407944"/>
            <a:ext cx="3087528" cy="365125"/>
          </a:xfrm>
        </p:spPr>
        <p:txBody>
          <a:bodyPr/>
          <a:lstStyle/>
          <a:p>
            <a:r>
              <a:rPr lang="fr-FR" dirty="0" smtClean="0"/>
              <a:t>© Kessler Alair Insurance Services, Inc. 2017</a:t>
            </a:r>
            <a:endParaRPr lang="en-US" dirty="0"/>
          </a:p>
        </p:txBody>
      </p:sp>
      <p:pic>
        <p:nvPicPr>
          <p:cNvPr id="3083" name="Picture 11" descr="C:\Users\cma.KESSLERALAIR\AppData\Local\Microsoft\Windows\Temporary Internet Files\Content.IE5\UVL1J5NK\townhomes[1].jpg"/>
          <p:cNvPicPr>
            <a:picLocks noChangeAspect="1" noChangeArrowheads="1"/>
          </p:cNvPicPr>
          <p:nvPr/>
        </p:nvPicPr>
        <p:blipFill>
          <a:blip r:embed="rId3" cstate="print"/>
          <a:srcRect/>
          <a:stretch>
            <a:fillRect/>
          </a:stretch>
        </p:blipFill>
        <p:spPr bwMode="auto">
          <a:xfrm>
            <a:off x="6019800" y="3885682"/>
            <a:ext cx="2514600" cy="1981717"/>
          </a:xfrm>
          <a:prstGeom prst="rect">
            <a:avLst/>
          </a:prstGeom>
          <a:noFill/>
        </p:spPr>
      </p:pic>
      <p:pic>
        <p:nvPicPr>
          <p:cNvPr id="3084" name="Picture 12" descr="C:\Users\cma.KESSLERALAIR\AppData\Local\Microsoft\Windows\Temporary Internet Files\Content.IE5\W3VVQCYU\Single-family_home[1].jpg"/>
          <p:cNvPicPr>
            <a:picLocks noChangeAspect="1" noChangeArrowheads="1"/>
          </p:cNvPicPr>
          <p:nvPr/>
        </p:nvPicPr>
        <p:blipFill>
          <a:blip r:embed="rId4" cstate="print"/>
          <a:srcRect/>
          <a:stretch>
            <a:fillRect/>
          </a:stretch>
        </p:blipFill>
        <p:spPr bwMode="auto">
          <a:xfrm>
            <a:off x="457200" y="3886200"/>
            <a:ext cx="2514600" cy="1962150"/>
          </a:xfrm>
          <a:prstGeom prst="rect">
            <a:avLst/>
          </a:prstGeom>
          <a:noFill/>
        </p:spPr>
      </p:pic>
      <p:pic>
        <p:nvPicPr>
          <p:cNvPr id="3085" name="Picture 13" descr="C:\Users\cma.KESSLERALAIR\AppData\Local\Microsoft\Windows\Temporary Internet Files\Content.IE5\0Q91VQJ5\2zz6yv5[1].jpg"/>
          <p:cNvPicPr>
            <a:picLocks noChangeAspect="1" noChangeArrowheads="1"/>
          </p:cNvPicPr>
          <p:nvPr/>
        </p:nvPicPr>
        <p:blipFill>
          <a:blip r:embed="rId5" cstate="print"/>
          <a:srcRect/>
          <a:stretch>
            <a:fillRect/>
          </a:stretch>
        </p:blipFill>
        <p:spPr bwMode="auto">
          <a:xfrm>
            <a:off x="3200400" y="3886200"/>
            <a:ext cx="2669276" cy="1981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cma.KESSLERALAIR\AppData\Local\Microsoft\Windows\Temporary Internet Files\Content.IE5\9HRV6QW3\diamond-ring[1].jpg"/>
          <p:cNvPicPr>
            <a:picLocks noChangeAspect="1" noChangeArrowheads="1"/>
          </p:cNvPicPr>
          <p:nvPr/>
        </p:nvPicPr>
        <p:blipFill>
          <a:blip r:embed="rId3" cstate="print"/>
          <a:srcRect/>
          <a:stretch>
            <a:fillRect/>
          </a:stretch>
        </p:blipFill>
        <p:spPr bwMode="auto">
          <a:xfrm>
            <a:off x="7239000" y="1905755"/>
            <a:ext cx="1371600" cy="1385190"/>
          </a:xfrm>
          <a:prstGeom prst="rect">
            <a:avLst/>
          </a:prstGeom>
          <a:noFill/>
        </p:spPr>
      </p:pic>
      <p:sp>
        <p:nvSpPr>
          <p:cNvPr id="2" name="Content Placeholder 1"/>
          <p:cNvSpPr>
            <a:spLocks noGrp="1"/>
          </p:cNvSpPr>
          <p:nvPr>
            <p:ph idx="1"/>
          </p:nvPr>
        </p:nvSpPr>
        <p:spPr/>
        <p:txBody>
          <a:bodyPr/>
          <a:lstStyle/>
          <a:p>
            <a:endParaRPr lang="en-US" dirty="0" smtClean="0"/>
          </a:p>
          <a:p>
            <a:endParaRPr lang="en-US" dirty="0" smtClean="0"/>
          </a:p>
          <a:p>
            <a:r>
              <a:rPr lang="en-US" dirty="0" smtClean="0"/>
              <a:t>Fine Arts Floater = Jewelry or Schedule Property. </a:t>
            </a:r>
          </a:p>
          <a:p>
            <a:r>
              <a:rPr lang="en-US" dirty="0" smtClean="0"/>
              <a:t>Earthquake = CEA, Insurance Company or Stand Alone Earthquake (ICAT, GeoVera,  ) markets. </a:t>
            </a:r>
          </a:p>
          <a:p>
            <a:r>
              <a:rPr lang="en-US" dirty="0" smtClean="0"/>
              <a:t>Flood Insurance – FEMA or Private</a:t>
            </a:r>
          </a:p>
          <a:p>
            <a:r>
              <a:rPr lang="en-US" dirty="0" smtClean="0"/>
              <a:t>Umbrella </a:t>
            </a:r>
          </a:p>
          <a:p>
            <a:endParaRPr lang="en-US" dirty="0"/>
          </a:p>
        </p:txBody>
      </p:sp>
      <p:sp>
        <p:nvSpPr>
          <p:cNvPr id="3" name="Title 2"/>
          <p:cNvSpPr>
            <a:spLocks noGrp="1"/>
          </p:cNvSpPr>
          <p:nvPr>
            <p:ph type="title"/>
          </p:nvPr>
        </p:nvSpPr>
        <p:spPr/>
        <p:txBody>
          <a:bodyPr>
            <a:normAutofit fontScale="90000"/>
          </a:bodyPr>
          <a:lstStyle/>
          <a:p>
            <a:pPr algn="ctr"/>
            <a:r>
              <a:rPr lang="en-US" dirty="0" smtClean="0"/>
              <a:t>Other Lines of Business for Homeowners</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12</a:t>
            </a:fld>
            <a:endParaRPr lang="en-US" dirty="0"/>
          </a:p>
        </p:txBody>
      </p:sp>
      <p:sp>
        <p:nvSpPr>
          <p:cNvPr id="5" name="Footer Placeholder 4"/>
          <p:cNvSpPr>
            <a:spLocks noGrp="1"/>
          </p:cNvSpPr>
          <p:nvPr>
            <p:ph type="ftr" sz="quarter" idx="11"/>
          </p:nvPr>
        </p:nvSpPr>
        <p:spPr>
          <a:xfrm>
            <a:off x="4380072" y="6407944"/>
            <a:ext cx="33161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Earthquakes</a:t>
            </a:r>
          </a:p>
          <a:p>
            <a:r>
              <a:rPr lang="en-US" dirty="0" smtClean="0"/>
              <a:t>Mold</a:t>
            </a:r>
          </a:p>
          <a:p>
            <a:r>
              <a:rPr lang="en-US" dirty="0" smtClean="0"/>
              <a:t>Flood</a:t>
            </a:r>
          </a:p>
          <a:p>
            <a:r>
              <a:rPr lang="en-US" dirty="0" smtClean="0"/>
              <a:t>Backup of Sewers</a:t>
            </a:r>
          </a:p>
          <a:p>
            <a:r>
              <a:rPr lang="en-US" dirty="0" smtClean="0"/>
              <a:t>Certain high valued items have sub-limits – jewelry, guns, furs, silverware. </a:t>
            </a:r>
          </a:p>
          <a:p>
            <a:r>
              <a:rPr lang="en-US" dirty="0" smtClean="0"/>
              <a:t>Maintenance and Repair</a:t>
            </a:r>
            <a:endParaRPr lang="en-US" dirty="0"/>
          </a:p>
        </p:txBody>
      </p:sp>
      <p:sp>
        <p:nvSpPr>
          <p:cNvPr id="3" name="Title 2"/>
          <p:cNvSpPr>
            <a:spLocks noGrp="1"/>
          </p:cNvSpPr>
          <p:nvPr>
            <p:ph type="title"/>
          </p:nvPr>
        </p:nvSpPr>
        <p:spPr/>
        <p:txBody>
          <a:bodyPr/>
          <a:lstStyle/>
          <a:p>
            <a:r>
              <a:rPr lang="en-US" dirty="0" smtClean="0"/>
              <a:t>What is not covered?	</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13</a:t>
            </a:fld>
            <a:endParaRPr lang="en-US" dirty="0"/>
          </a:p>
        </p:txBody>
      </p:sp>
      <p:sp>
        <p:nvSpPr>
          <p:cNvPr id="5" name="Footer Placeholder 4"/>
          <p:cNvSpPr>
            <a:spLocks noGrp="1"/>
          </p:cNvSpPr>
          <p:nvPr>
            <p:ph type="ftr" sz="quarter" idx="11"/>
          </p:nvPr>
        </p:nvSpPr>
        <p:spPr>
          <a:xfrm>
            <a:off x="4380072" y="6407944"/>
            <a:ext cx="31637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When we write the insurance policy for someone you refer to us (and they tell us your name) we will send you either: </a:t>
            </a:r>
          </a:p>
          <a:p>
            <a:r>
              <a:rPr lang="en-US" dirty="0" smtClean="0"/>
              <a:t>1) The Ultimate Movie Experience package with 2 tickets and concession cash, or </a:t>
            </a:r>
          </a:p>
          <a:p>
            <a:r>
              <a:rPr lang="en-US" dirty="0" smtClean="0"/>
              <a:t>2) a Gift Card for the same value.</a:t>
            </a:r>
            <a:endParaRPr lang="en-US" dirty="0"/>
          </a:p>
        </p:txBody>
      </p:sp>
      <p:sp>
        <p:nvSpPr>
          <p:cNvPr id="3" name="Title 2"/>
          <p:cNvSpPr>
            <a:spLocks noGrp="1"/>
          </p:cNvSpPr>
          <p:nvPr>
            <p:ph type="title"/>
          </p:nvPr>
        </p:nvSpPr>
        <p:spPr/>
        <p:txBody>
          <a:bodyPr/>
          <a:lstStyle/>
          <a:p>
            <a:pPr algn="ctr"/>
            <a:r>
              <a:rPr lang="en-US" dirty="0" smtClean="0"/>
              <a:t>Referral Program	</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14</a:t>
            </a:fld>
            <a:endParaRPr lang="en-US" dirty="0"/>
          </a:p>
        </p:txBody>
      </p:sp>
      <p:sp>
        <p:nvSpPr>
          <p:cNvPr id="5" name="Footer Placeholder 4"/>
          <p:cNvSpPr>
            <a:spLocks noGrp="1"/>
          </p:cNvSpPr>
          <p:nvPr>
            <p:ph type="ftr" sz="quarter" idx="11"/>
          </p:nvPr>
        </p:nvSpPr>
        <p:spPr>
          <a:xfrm>
            <a:off x="4380072" y="6407944"/>
            <a:ext cx="30113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type of structure is the dwelling? i.e. single family home, duplex, townhome, condominium.</a:t>
            </a:r>
          </a:p>
          <a:p>
            <a:endParaRPr lang="en-US" dirty="0" smtClean="0"/>
          </a:p>
          <a:p>
            <a:r>
              <a:rPr lang="en-US" dirty="0" smtClean="0"/>
              <a:t>Who will reside in the home? i.e. the insured, a family member, a renter.</a:t>
            </a:r>
          </a:p>
          <a:p>
            <a:endParaRPr lang="en-US" dirty="0" smtClean="0"/>
          </a:p>
          <a:p>
            <a:r>
              <a:rPr lang="en-US" dirty="0" smtClean="0"/>
              <a:t>Will a business be operated out of the home? </a:t>
            </a:r>
            <a:endParaRPr lang="en-US" dirty="0"/>
          </a:p>
        </p:txBody>
      </p:sp>
      <p:sp>
        <p:nvSpPr>
          <p:cNvPr id="3" name="Title 2"/>
          <p:cNvSpPr>
            <a:spLocks noGrp="1"/>
          </p:cNvSpPr>
          <p:nvPr>
            <p:ph type="title"/>
          </p:nvPr>
        </p:nvSpPr>
        <p:spPr/>
        <p:txBody>
          <a:bodyPr>
            <a:normAutofit fontScale="90000"/>
          </a:bodyPr>
          <a:lstStyle/>
          <a:p>
            <a:r>
              <a:rPr lang="en-US" dirty="0" smtClean="0"/>
              <a:t>Questions to determine what type of policy to write the insured?	</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2</a:t>
            </a:fld>
            <a:endParaRPr lang="en-US" dirty="0"/>
          </a:p>
        </p:txBody>
      </p:sp>
      <p:sp>
        <p:nvSpPr>
          <p:cNvPr id="5" name="Footer Placeholder 4"/>
          <p:cNvSpPr>
            <a:spLocks noGrp="1"/>
          </p:cNvSpPr>
          <p:nvPr>
            <p:ph type="ftr" sz="quarter" idx="11"/>
          </p:nvPr>
        </p:nvSpPr>
        <p:spPr>
          <a:xfrm>
            <a:off x="4380072" y="6407944"/>
            <a:ext cx="34685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dirty="0" smtClean="0"/>
              <a:t>What does the policy cover?  </a:t>
            </a:r>
          </a:p>
          <a:p>
            <a:pPr>
              <a:buFont typeface="Wingdings" pitchFamily="2" charset="2"/>
              <a:buChar char="§"/>
            </a:pPr>
            <a:r>
              <a:rPr lang="en-US" dirty="0" smtClean="0"/>
              <a:t>Dwelling </a:t>
            </a:r>
          </a:p>
          <a:p>
            <a:pPr lvl="1">
              <a:buFont typeface="Wingdings" pitchFamily="2" charset="2"/>
              <a:buChar char="§"/>
            </a:pPr>
            <a:r>
              <a:rPr lang="en-US" dirty="0" smtClean="0"/>
              <a:t>Main structure</a:t>
            </a:r>
          </a:p>
          <a:p>
            <a:pPr>
              <a:buFont typeface="Wingdings" pitchFamily="2" charset="2"/>
              <a:buChar char="§"/>
            </a:pPr>
            <a:r>
              <a:rPr lang="en-US" dirty="0" smtClean="0"/>
              <a:t>Other Structures</a:t>
            </a:r>
          </a:p>
          <a:p>
            <a:pPr lvl="1">
              <a:buFont typeface="Wingdings" pitchFamily="2" charset="2"/>
              <a:buChar char="§"/>
            </a:pPr>
            <a:r>
              <a:rPr lang="en-US" dirty="0" smtClean="0"/>
              <a:t>Detached structure, garages, pool, fences, gazebo, etc.  Coverage is normally 10% to 20% of the main dwelling value. The limit can be increase, if needed. </a:t>
            </a:r>
          </a:p>
          <a:p>
            <a:pPr>
              <a:buFont typeface="Wingdings" pitchFamily="2" charset="2"/>
              <a:buChar char="§"/>
            </a:pPr>
            <a:r>
              <a:rPr lang="en-US" dirty="0" smtClean="0"/>
              <a:t>Personal Property</a:t>
            </a:r>
          </a:p>
          <a:p>
            <a:pPr lvl="1">
              <a:buFont typeface="Wingdings" pitchFamily="2" charset="2"/>
              <a:buChar char="§"/>
            </a:pPr>
            <a:r>
              <a:rPr lang="en-US" dirty="0" smtClean="0"/>
              <a:t>Contents is a percentage of the main dwelling value insured at 50% to70% .</a:t>
            </a:r>
          </a:p>
          <a:p>
            <a:pPr>
              <a:buFont typeface="Wingdings" pitchFamily="2" charset="2"/>
              <a:buChar char="§"/>
            </a:pPr>
            <a:r>
              <a:rPr lang="en-US" dirty="0" smtClean="0"/>
              <a:t>Loss of Use</a:t>
            </a:r>
          </a:p>
          <a:p>
            <a:pPr lvl="1">
              <a:buFont typeface="Wingdings" pitchFamily="2" charset="2"/>
              <a:buChar char="§"/>
            </a:pPr>
            <a:r>
              <a:rPr lang="en-US" dirty="0" smtClean="0"/>
              <a:t>Pays your mortgage or the ability to rent another property while your property is being repaired.  </a:t>
            </a:r>
          </a:p>
          <a:p>
            <a:pPr>
              <a:buFont typeface="Wingdings" pitchFamily="2" charset="2"/>
              <a:buChar char="§"/>
            </a:pPr>
            <a:r>
              <a:rPr lang="en-US" dirty="0" smtClean="0"/>
              <a:t>Liability  </a:t>
            </a:r>
          </a:p>
          <a:p>
            <a:pPr lvl="1">
              <a:buFont typeface="Wingdings" pitchFamily="2" charset="2"/>
              <a:buChar char="§"/>
            </a:pPr>
            <a:r>
              <a:rPr lang="en-US" dirty="0" smtClean="0"/>
              <a:t>Primary home </a:t>
            </a:r>
            <a:r>
              <a:rPr lang="en-US" dirty="0" smtClean="0"/>
              <a:t>versus </a:t>
            </a:r>
            <a:r>
              <a:rPr lang="en-US" dirty="0" smtClean="0"/>
              <a:t>Rental Property</a:t>
            </a:r>
          </a:p>
          <a:p>
            <a:pPr>
              <a:buFont typeface="Wingdings" pitchFamily="2" charset="2"/>
              <a:buChar char="§"/>
            </a:pPr>
            <a:r>
              <a:rPr lang="en-US" dirty="0" smtClean="0"/>
              <a:t>Medical Coverage</a:t>
            </a:r>
          </a:p>
          <a:p>
            <a:pPr lvl="1">
              <a:buFont typeface="Wingdings" pitchFamily="2" charset="2"/>
              <a:buChar char="§"/>
            </a:pPr>
            <a:r>
              <a:rPr lang="en-US" dirty="0" smtClean="0"/>
              <a:t>Provides coverage for people who do not reside at your home.  </a:t>
            </a:r>
          </a:p>
          <a:p>
            <a:pPr>
              <a:buFont typeface="Wingdings" pitchFamily="2" charset="2"/>
              <a:buChar char="§"/>
            </a:pPr>
            <a:r>
              <a:rPr lang="en-US" dirty="0" smtClean="0"/>
              <a:t>Optional Coverage</a:t>
            </a:r>
          </a:p>
          <a:p>
            <a:pPr>
              <a:buFont typeface="Wingdings" pitchFamily="2" charset="2"/>
              <a:buChar char="§"/>
            </a:pPr>
            <a:r>
              <a:rPr lang="en-US" dirty="0" smtClean="0"/>
              <a:t>Limited Coverage</a:t>
            </a:r>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smtClean="0"/>
          </a:p>
          <a:p>
            <a:pPr>
              <a:buFont typeface="Wingdings" pitchFamily="2" charset="2"/>
              <a:buChar char="§"/>
            </a:pPr>
            <a:endParaRPr lang="en-US" dirty="0"/>
          </a:p>
        </p:txBody>
      </p:sp>
      <p:sp>
        <p:nvSpPr>
          <p:cNvPr id="3" name="Title 2"/>
          <p:cNvSpPr>
            <a:spLocks noGrp="1"/>
          </p:cNvSpPr>
          <p:nvPr>
            <p:ph type="title"/>
          </p:nvPr>
        </p:nvSpPr>
        <p:spPr/>
        <p:txBody>
          <a:bodyPr/>
          <a:lstStyle/>
          <a:p>
            <a:pPr algn="ctr"/>
            <a:r>
              <a:rPr lang="en-US" dirty="0" smtClean="0"/>
              <a:t>Homeowner’s Insurance		</a:t>
            </a:r>
            <a:endParaRPr lang="en-US" dirty="0"/>
          </a:p>
        </p:txBody>
      </p:sp>
      <p:pic>
        <p:nvPicPr>
          <p:cNvPr id="1026" name="Picture 2" descr="C:\Users\cma.KESSLERALAIR\AppData\Local\Microsoft\Windows\Temporary Internet Files\Content.IE5\UVL1J5NK\home[1].png"/>
          <p:cNvPicPr>
            <a:picLocks noChangeAspect="1" noChangeArrowheads="1"/>
          </p:cNvPicPr>
          <p:nvPr/>
        </p:nvPicPr>
        <p:blipFill>
          <a:blip r:embed="rId3" cstate="print"/>
          <a:srcRect/>
          <a:stretch>
            <a:fillRect/>
          </a:stretch>
        </p:blipFill>
        <p:spPr bwMode="auto">
          <a:xfrm>
            <a:off x="5334000" y="914400"/>
            <a:ext cx="1219200" cy="1219200"/>
          </a:xfrm>
          <a:prstGeom prst="rect">
            <a:avLst/>
          </a:prstGeom>
          <a:noFill/>
        </p:spPr>
      </p:pic>
      <p:sp>
        <p:nvSpPr>
          <p:cNvPr id="5" name="Slide Number Placeholder 4"/>
          <p:cNvSpPr>
            <a:spLocks noGrp="1"/>
          </p:cNvSpPr>
          <p:nvPr>
            <p:ph type="sldNum" sz="quarter" idx="12"/>
          </p:nvPr>
        </p:nvSpPr>
        <p:spPr/>
        <p:txBody>
          <a:bodyPr/>
          <a:lstStyle/>
          <a:p>
            <a:fld id="{A8483418-7687-419B-8CC1-EB50A3C64FD9}" type="slidenum">
              <a:rPr lang="en-US" smtClean="0"/>
              <a:pPr/>
              <a:t>3</a:t>
            </a:fld>
            <a:endParaRPr lang="en-US" dirty="0"/>
          </a:p>
        </p:txBody>
      </p:sp>
      <p:sp>
        <p:nvSpPr>
          <p:cNvPr id="6" name="Footer Placeholder 5"/>
          <p:cNvSpPr>
            <a:spLocks noGrp="1"/>
          </p:cNvSpPr>
          <p:nvPr>
            <p:ph type="ftr" sz="quarter" idx="11"/>
          </p:nvPr>
        </p:nvSpPr>
        <p:spPr>
          <a:xfrm>
            <a:off x="4380072" y="6407944"/>
            <a:ext cx="3316128" cy="365125"/>
          </a:xfrm>
        </p:spPr>
        <p:txBody>
          <a:bodyPr/>
          <a:lstStyle/>
          <a:p>
            <a:r>
              <a:rPr lang="fr-FR" dirty="0" smtClean="0"/>
              <a:t>© Kessler Alair Insurance Services, Inc. 2017</a:t>
            </a:r>
            <a:endParaRPr lang="en-US" dirty="0"/>
          </a:p>
        </p:txBody>
      </p:sp>
    </p:spTree>
  </p:cSld>
  <p:clrMapOvr>
    <a:masterClrMapping/>
  </p:clrMapOvr>
  <p:transition spd="slow" advTm="1000">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8229600" cy="4330891"/>
          </a:xfrm>
        </p:spPr>
        <p:txBody>
          <a:bodyPr>
            <a:normAutofit fontScale="92500" lnSpcReduction="20000"/>
          </a:bodyPr>
          <a:lstStyle/>
          <a:p>
            <a:endParaRPr lang="en-US" dirty="0" smtClean="0"/>
          </a:p>
          <a:p>
            <a:r>
              <a:rPr lang="en-US" dirty="0" smtClean="0"/>
              <a:t>Not every homeowner’s policy is created equal. Some carriers include enhancements to the policy, while others require you to endorse the policy to meet the needs of the homeowner. </a:t>
            </a:r>
          </a:p>
          <a:p>
            <a:r>
              <a:rPr lang="en-US" dirty="0" smtClean="0"/>
              <a:t>Extended Replacement Cost on Dwelling at 125%, 150% or 200%.  </a:t>
            </a:r>
          </a:p>
          <a:p>
            <a:r>
              <a:rPr lang="en-US" dirty="0" smtClean="0"/>
              <a:t>All Risk Personal Property </a:t>
            </a:r>
            <a:r>
              <a:rPr lang="en-US" dirty="0" smtClean="0"/>
              <a:t>versus </a:t>
            </a:r>
            <a:r>
              <a:rPr lang="en-US" dirty="0" smtClean="0"/>
              <a:t>Named Peril.</a:t>
            </a:r>
          </a:p>
          <a:p>
            <a:r>
              <a:rPr lang="en-US" dirty="0" smtClean="0"/>
              <a:t>Personal Property Replacement Cost </a:t>
            </a:r>
            <a:r>
              <a:rPr lang="en-US" dirty="0" smtClean="0"/>
              <a:t>versus </a:t>
            </a:r>
            <a:r>
              <a:rPr lang="en-US" dirty="0" smtClean="0"/>
              <a:t>Actual Cash Value. </a:t>
            </a:r>
          </a:p>
          <a:p>
            <a:r>
              <a:rPr lang="en-US" dirty="0" smtClean="0"/>
              <a:t>Special Limits under the home policy for Jewelry, Furs, Guns, Silverware, Antiques.  </a:t>
            </a:r>
            <a:endParaRPr lang="en-US" dirty="0"/>
          </a:p>
        </p:txBody>
      </p:sp>
      <p:sp>
        <p:nvSpPr>
          <p:cNvPr id="3" name="Title 2"/>
          <p:cNvSpPr>
            <a:spLocks noGrp="1"/>
          </p:cNvSpPr>
          <p:nvPr>
            <p:ph type="title"/>
          </p:nvPr>
        </p:nvSpPr>
        <p:spPr>
          <a:xfrm>
            <a:off x="457200" y="228600"/>
            <a:ext cx="8229600" cy="1295400"/>
          </a:xfrm>
        </p:spPr>
        <p:txBody>
          <a:bodyPr>
            <a:normAutofit fontScale="90000"/>
          </a:bodyPr>
          <a:lstStyle/>
          <a:p>
            <a:r>
              <a:rPr lang="en-US" dirty="0" smtClean="0"/>
              <a:t>Endorsements and Customizing the Policy to the Client.</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4</a:t>
            </a:fld>
            <a:endParaRPr lang="en-US" dirty="0"/>
          </a:p>
        </p:txBody>
      </p:sp>
      <p:sp>
        <p:nvSpPr>
          <p:cNvPr id="5" name="Footer Placeholder 4"/>
          <p:cNvSpPr>
            <a:spLocks noGrp="1"/>
          </p:cNvSpPr>
          <p:nvPr>
            <p:ph type="ftr" sz="quarter" idx="11"/>
          </p:nvPr>
        </p:nvSpPr>
        <p:spPr>
          <a:xfrm>
            <a:off x="4380072" y="6407944"/>
            <a:ext cx="3239928" cy="365125"/>
          </a:xfrm>
        </p:spPr>
        <p:txBody>
          <a:bodyPr/>
          <a:lstStyle/>
          <a:p>
            <a:r>
              <a:rPr lang="fr-FR" dirty="0" smtClean="0"/>
              <a:t>© Kessler Alair Insurance Services, Inc. 2017</a:t>
            </a:r>
            <a:endParaRPr lang="en-US" dirty="0"/>
          </a:p>
        </p:txBody>
      </p:sp>
    </p:spTree>
  </p:cSld>
  <p:clrMapOvr>
    <a:masterClrMapping/>
  </p:clrMapOvr>
  <p:transition advClick="0" advTm="3000">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How is the dwelling value established?</a:t>
            </a:r>
          </a:p>
          <a:p>
            <a:pPr lvl="1"/>
            <a:r>
              <a:rPr lang="en-US" dirty="0" smtClean="0"/>
              <a:t>Each carrier uses a cost guide similar to a Core Logic /Marshall &amp; Swift / Boechk evaluation. The current market value of the home and land is not considered when calculating the value of the home. </a:t>
            </a:r>
          </a:p>
          <a:p>
            <a:pPr lvl="1"/>
            <a:endParaRPr lang="en-US" dirty="0" smtClean="0"/>
          </a:p>
          <a:p>
            <a:r>
              <a:rPr lang="en-US" dirty="0" smtClean="0"/>
              <a:t>What are some of the underwriting requirements if you have an older home?</a:t>
            </a:r>
          </a:p>
          <a:p>
            <a:pPr lvl="1"/>
            <a:r>
              <a:rPr lang="en-US" dirty="0" smtClean="0"/>
              <a:t>Updates  to the roof , plumbing, electrical and heating. </a:t>
            </a:r>
          </a:p>
          <a:p>
            <a:pPr lvl="1"/>
            <a:endParaRPr lang="en-US" dirty="0" smtClean="0"/>
          </a:p>
          <a:p>
            <a:r>
              <a:rPr lang="en-US" dirty="0" smtClean="0"/>
              <a:t>Are there certain dog breeds that are not acceptable to insurance companies?  </a:t>
            </a:r>
          </a:p>
          <a:p>
            <a:pPr lvl="1"/>
            <a:r>
              <a:rPr lang="en-US" dirty="0" smtClean="0"/>
              <a:t>Yes, dog bites account for 1/3</a:t>
            </a:r>
            <a:r>
              <a:rPr lang="en-US" baseline="30000" dirty="0" smtClean="0"/>
              <a:t>rd</a:t>
            </a:r>
            <a:r>
              <a:rPr lang="en-US" dirty="0" smtClean="0"/>
              <a:t> of all homeowners claims.  Certain dogs are deemed to be more aggressive to insurance underwriters. Each company has their own list of dogs:  Pit Bull Terrier, Staffordshire Terrier, Rottweiler, German Shepherd, Presa Canarios, Chows, Doberman Pinscher, Akita, Wolf- Hybrid, Mastiff, Cane Corso, Great Dane, Alaskan Malamute, Siberian Huskie.    </a:t>
            </a:r>
          </a:p>
          <a:p>
            <a:pPr lvl="1">
              <a:buNone/>
            </a:pPr>
            <a:endParaRPr lang="en-US" dirty="0" smtClean="0"/>
          </a:p>
          <a:p>
            <a:pPr lvl="1">
              <a:buNone/>
            </a:pPr>
            <a:r>
              <a:rPr lang="en-US" dirty="0" smtClean="0"/>
              <a:t>	 </a:t>
            </a:r>
          </a:p>
          <a:p>
            <a:pPr lvl="1">
              <a:buNone/>
            </a:pPr>
            <a:endParaRPr lang="en-US" dirty="0" smtClean="0"/>
          </a:p>
          <a:p>
            <a:pPr lvl="1">
              <a:buNone/>
            </a:pPr>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Underwriting the Risk</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5</a:t>
            </a:fld>
            <a:endParaRPr lang="en-US" dirty="0"/>
          </a:p>
        </p:txBody>
      </p:sp>
      <p:sp>
        <p:nvSpPr>
          <p:cNvPr id="5" name="Footer Placeholder 4"/>
          <p:cNvSpPr>
            <a:spLocks noGrp="1"/>
          </p:cNvSpPr>
          <p:nvPr>
            <p:ph type="ftr" sz="quarter" idx="11"/>
          </p:nvPr>
        </p:nvSpPr>
        <p:spPr>
          <a:xfrm>
            <a:off x="4380072" y="6407944"/>
            <a:ext cx="30113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if the property has water losses from previous owners?</a:t>
            </a:r>
          </a:p>
          <a:p>
            <a:pPr marL="365760" lvl="1" indent="-256032">
              <a:spcBef>
                <a:spcPts val="400"/>
              </a:spcBef>
              <a:buSzPct val="68000"/>
              <a:buFont typeface="Wingdings 3"/>
              <a:buChar char=""/>
            </a:pPr>
            <a:r>
              <a:rPr lang="en-US" dirty="0" smtClean="0"/>
              <a:t>What if current buyer has a history of prior claims?</a:t>
            </a:r>
          </a:p>
          <a:p>
            <a:pPr marL="365760" lvl="1" indent="-256032">
              <a:spcBef>
                <a:spcPts val="400"/>
              </a:spcBef>
              <a:buSzPct val="68000"/>
              <a:buFont typeface="Wingdings 3"/>
              <a:buChar char=""/>
            </a:pPr>
            <a:r>
              <a:rPr lang="en-US" dirty="0" smtClean="0"/>
              <a:t>Does the insurance company inspect the property?</a:t>
            </a:r>
          </a:p>
          <a:p>
            <a:pPr marL="365760" lvl="1" indent="-256032">
              <a:spcBef>
                <a:spcPts val="400"/>
              </a:spcBef>
              <a:buSzPct val="68000"/>
              <a:buFont typeface="Wingdings 3"/>
              <a:buChar char=""/>
            </a:pPr>
            <a:r>
              <a:rPr lang="en-US" dirty="0" smtClean="0"/>
              <a:t>High Valued Homes </a:t>
            </a:r>
          </a:p>
          <a:p>
            <a:r>
              <a:rPr lang="en-US" dirty="0" smtClean="0"/>
              <a:t>Can you insure </a:t>
            </a:r>
            <a:r>
              <a:rPr lang="en-US" dirty="0" smtClean="0"/>
              <a:t>properties </a:t>
            </a:r>
            <a:r>
              <a:rPr lang="en-US" dirty="0" smtClean="0"/>
              <a:t>close to brush? </a:t>
            </a:r>
          </a:p>
          <a:p>
            <a:pPr lvl="1"/>
            <a:r>
              <a:rPr lang="en-US" dirty="0" smtClean="0"/>
              <a:t>Yes, as long as there is a minimum brush clearance.</a:t>
            </a:r>
          </a:p>
          <a:p>
            <a:pPr lvl="1"/>
            <a:endParaRPr lang="en-US" dirty="0" smtClean="0"/>
          </a:p>
          <a:p>
            <a:pPr lvl="1">
              <a:buNone/>
            </a:pPr>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Underwriting the Risk (Continued)</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6</a:t>
            </a:fld>
            <a:endParaRPr lang="en-US" dirty="0"/>
          </a:p>
        </p:txBody>
      </p:sp>
      <p:sp>
        <p:nvSpPr>
          <p:cNvPr id="5" name="Footer Placeholder 4"/>
          <p:cNvSpPr>
            <a:spLocks noGrp="1"/>
          </p:cNvSpPr>
          <p:nvPr>
            <p:ph type="ftr" sz="quarter" idx="11"/>
          </p:nvPr>
        </p:nvSpPr>
        <p:spPr>
          <a:xfrm>
            <a:off x="4380072" y="6407944"/>
            <a:ext cx="3239928" cy="365125"/>
          </a:xfrm>
        </p:spPr>
        <p:txBody>
          <a:bodyPr/>
          <a:lstStyle/>
          <a:p>
            <a:r>
              <a:rPr lang="fr-FR" dirty="0" smtClean="0"/>
              <a:t>© Kessler Alair Insurance Services, Inc. 2017</a:t>
            </a:r>
            <a:endParaRPr lang="en-US" dirty="0"/>
          </a:p>
        </p:txBody>
      </p:sp>
      <p:pic>
        <p:nvPicPr>
          <p:cNvPr id="1026" name="Picture 2" descr="C:\Users\cma.KESSLERALAIR\AppData\Local\Microsoft\Windows\Temporary Internet Files\Content.IE5\VCXS8W1B\Fire-Safety-Audio-logo[1].gif"/>
          <p:cNvPicPr>
            <a:picLocks noChangeAspect="1" noChangeArrowheads="1"/>
          </p:cNvPicPr>
          <p:nvPr/>
        </p:nvPicPr>
        <p:blipFill>
          <a:blip r:embed="rId3" cstate="print"/>
          <a:srcRect/>
          <a:stretch>
            <a:fillRect/>
          </a:stretch>
        </p:blipFill>
        <p:spPr bwMode="auto">
          <a:xfrm>
            <a:off x="6248400" y="4800600"/>
            <a:ext cx="1295400" cy="1071299"/>
          </a:xfrm>
          <a:prstGeom prst="rect">
            <a:avLst/>
          </a:prstGeom>
          <a:noFill/>
        </p:spPr>
      </p:pic>
      <p:pic>
        <p:nvPicPr>
          <p:cNvPr id="1027" name="Picture 3" descr="C:\Users\cma.KESSLERALAIR\AppData\Local\Microsoft\Windows\Temporary Internet Files\Content.IE5\2K2A2PX4\stock-vector-leaking-pipe-is-an-illustration-of-a-leaking-pipe-dripping-and-filling-a-room-with-water-three-69496660[1].jpg"/>
          <p:cNvPicPr>
            <a:picLocks noChangeAspect="1" noChangeArrowheads="1"/>
          </p:cNvPicPr>
          <p:nvPr/>
        </p:nvPicPr>
        <p:blipFill>
          <a:blip r:embed="rId4" cstate="print"/>
          <a:srcRect/>
          <a:stretch>
            <a:fillRect/>
          </a:stretch>
        </p:blipFill>
        <p:spPr bwMode="auto">
          <a:xfrm>
            <a:off x="901700" y="4868862"/>
            <a:ext cx="1308100" cy="84613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Smoke Detectors, Fire Extinguisher and Deadbolts Discount. </a:t>
            </a:r>
          </a:p>
          <a:p>
            <a:r>
              <a:rPr lang="en-US" dirty="0" smtClean="0"/>
              <a:t>Central Station Burglar and Fire Alarm Discount.</a:t>
            </a:r>
          </a:p>
          <a:p>
            <a:r>
              <a:rPr lang="en-US" dirty="0" smtClean="0"/>
              <a:t>Interior Sprinkler System Discount.</a:t>
            </a:r>
          </a:p>
          <a:p>
            <a:r>
              <a:rPr lang="en-US" dirty="0" smtClean="0"/>
              <a:t>Multi-policy Discount</a:t>
            </a:r>
          </a:p>
          <a:p>
            <a:r>
              <a:rPr lang="en-US" dirty="0" smtClean="0"/>
              <a:t>Newer Home Discount.</a:t>
            </a:r>
          </a:p>
          <a:p>
            <a:r>
              <a:rPr lang="en-US" dirty="0" smtClean="0"/>
              <a:t>Claims Free Discount. </a:t>
            </a:r>
          </a:p>
          <a:p>
            <a:r>
              <a:rPr lang="en-US" dirty="0" smtClean="0"/>
              <a:t>Green Home Discount.</a:t>
            </a:r>
          </a:p>
          <a:p>
            <a:r>
              <a:rPr lang="en-US" dirty="0" smtClean="0"/>
              <a:t>Occupational Discount.</a:t>
            </a:r>
            <a:endParaRPr lang="en-US" dirty="0"/>
          </a:p>
        </p:txBody>
      </p:sp>
      <p:sp>
        <p:nvSpPr>
          <p:cNvPr id="3" name="Title 2"/>
          <p:cNvSpPr>
            <a:spLocks noGrp="1"/>
          </p:cNvSpPr>
          <p:nvPr>
            <p:ph type="title"/>
          </p:nvPr>
        </p:nvSpPr>
        <p:spPr/>
        <p:txBody>
          <a:bodyPr/>
          <a:lstStyle/>
          <a:p>
            <a:pPr algn="ctr"/>
            <a:r>
              <a:rPr lang="en-US" dirty="0" smtClean="0"/>
              <a:t>Discounts Available  </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7</a:t>
            </a:fld>
            <a:endParaRPr lang="en-US" dirty="0"/>
          </a:p>
        </p:txBody>
      </p:sp>
      <p:sp>
        <p:nvSpPr>
          <p:cNvPr id="5" name="Footer Placeholder 4"/>
          <p:cNvSpPr>
            <a:spLocks noGrp="1"/>
          </p:cNvSpPr>
          <p:nvPr>
            <p:ph type="ftr" sz="quarter" idx="11"/>
          </p:nvPr>
        </p:nvSpPr>
        <p:spPr>
          <a:xfrm>
            <a:off x="4380072" y="6407944"/>
            <a:ext cx="30875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do you address title on the policy?  </a:t>
            </a:r>
          </a:p>
          <a:p>
            <a:r>
              <a:rPr lang="en-US" dirty="0" smtClean="0"/>
              <a:t>What </a:t>
            </a:r>
            <a:r>
              <a:rPr lang="en-US" smtClean="0"/>
              <a:t>if </a:t>
            </a:r>
            <a:r>
              <a:rPr lang="en-US" smtClean="0"/>
              <a:t>the </a:t>
            </a:r>
            <a:r>
              <a:rPr lang="en-US" dirty="0" smtClean="0"/>
              <a:t>homeowner wants to change the title, or creates a trust?</a:t>
            </a:r>
          </a:p>
          <a:p>
            <a:r>
              <a:rPr lang="en-US" dirty="0" smtClean="0"/>
              <a:t>What happens at time of loss if the policy is not written with the correct named insured? </a:t>
            </a:r>
          </a:p>
          <a:p>
            <a:endParaRPr lang="en-US" dirty="0"/>
          </a:p>
        </p:txBody>
      </p:sp>
      <p:sp>
        <p:nvSpPr>
          <p:cNvPr id="3" name="Title 2"/>
          <p:cNvSpPr>
            <a:spLocks noGrp="1"/>
          </p:cNvSpPr>
          <p:nvPr>
            <p:ph type="title"/>
          </p:nvPr>
        </p:nvSpPr>
        <p:spPr/>
        <p:txBody>
          <a:bodyPr/>
          <a:lstStyle/>
          <a:p>
            <a:r>
              <a:rPr lang="en-US" dirty="0" smtClean="0"/>
              <a:t>Who is the named insured? </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8</a:t>
            </a:fld>
            <a:endParaRPr lang="en-US" dirty="0"/>
          </a:p>
        </p:txBody>
      </p:sp>
      <p:sp>
        <p:nvSpPr>
          <p:cNvPr id="5" name="Footer Placeholder 4"/>
          <p:cNvSpPr>
            <a:spLocks noGrp="1"/>
          </p:cNvSpPr>
          <p:nvPr>
            <p:ph type="ftr" sz="quarter" idx="11"/>
          </p:nvPr>
        </p:nvSpPr>
        <p:spPr>
          <a:xfrm>
            <a:off x="4380072" y="6407944"/>
            <a:ext cx="3011328" cy="365125"/>
          </a:xfrm>
        </p:spPr>
        <p:txBody>
          <a:bodyPr/>
          <a:lstStyle/>
          <a:p>
            <a:r>
              <a:rPr lang="fr-FR" dirty="0" smtClean="0"/>
              <a:t>© Kessler Alair Insurance Services, Inc. 2017</a:t>
            </a:r>
            <a:endParaRPr lang="en-US" dirty="0"/>
          </a:p>
        </p:txBody>
      </p:sp>
      <p:pic>
        <p:nvPicPr>
          <p:cNvPr id="1026" name="Picture 2" descr="C:\Users\cma.KESSLERALAIR\AppData\Local\Microsoft\Windows\Temporary Internet Files\Content.IE5\O88FL9ZU\argument-clipart[1].jpg"/>
          <p:cNvPicPr>
            <a:picLocks noChangeAspect="1" noChangeArrowheads="1"/>
          </p:cNvPicPr>
          <p:nvPr/>
        </p:nvPicPr>
        <p:blipFill>
          <a:blip r:embed="rId3" cstate="print"/>
          <a:srcRect/>
          <a:stretch>
            <a:fillRect/>
          </a:stretch>
        </p:blipFill>
        <p:spPr bwMode="auto">
          <a:xfrm>
            <a:off x="655381" y="3810000"/>
            <a:ext cx="2545019" cy="1752600"/>
          </a:xfrm>
          <a:prstGeom prst="rect">
            <a:avLst/>
          </a:prstGeom>
          <a:noFill/>
        </p:spPr>
      </p:pic>
      <p:pic>
        <p:nvPicPr>
          <p:cNvPr id="1031" name="Picture 7" descr="C:\Users\cma.KESSLERALAIR\AppData\Local\Microsoft\Windows\Temporary Internet Files\Content.IE5\CA23DAI2\0511-0809-0703-4604_Signing_a_Contract_Clip_Art_clipart_image[1].jpg"/>
          <p:cNvPicPr>
            <a:picLocks noChangeAspect="1" noChangeArrowheads="1"/>
          </p:cNvPicPr>
          <p:nvPr/>
        </p:nvPicPr>
        <p:blipFill>
          <a:blip r:embed="rId4" cstate="print"/>
          <a:srcRect/>
          <a:stretch>
            <a:fillRect/>
          </a:stretch>
        </p:blipFill>
        <p:spPr bwMode="auto">
          <a:xfrm>
            <a:off x="4038600" y="4267200"/>
            <a:ext cx="1067797" cy="1061695"/>
          </a:xfrm>
          <a:prstGeom prst="rect">
            <a:avLst/>
          </a:prstGeom>
          <a:noFill/>
        </p:spPr>
      </p:pic>
      <p:pic>
        <p:nvPicPr>
          <p:cNvPr id="1032" name="Picture 8" descr="C:\Users\cma.KESSLERALAIR\AppData\Local\Microsoft\Windows\Temporary Internet Files\Content.IE5\EQLH3QFM\observar_con_lupa[1].png"/>
          <p:cNvPicPr>
            <a:picLocks noChangeAspect="1" noChangeArrowheads="1"/>
          </p:cNvPicPr>
          <p:nvPr/>
        </p:nvPicPr>
        <p:blipFill>
          <a:blip r:embed="rId5" cstate="print"/>
          <a:srcRect/>
          <a:stretch>
            <a:fillRect/>
          </a:stretch>
        </p:blipFill>
        <p:spPr bwMode="auto">
          <a:xfrm>
            <a:off x="6019800" y="3810000"/>
            <a:ext cx="2409826" cy="1828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dirty="0" smtClean="0"/>
              <a:t>Buyer’s  Name (all parties):</a:t>
            </a:r>
          </a:p>
          <a:p>
            <a:r>
              <a:rPr lang="en-US" dirty="0" smtClean="0"/>
              <a:t>Buyer’s Date of Birth (all parties):</a:t>
            </a:r>
          </a:p>
          <a:p>
            <a:r>
              <a:rPr lang="en-US" dirty="0" smtClean="0"/>
              <a:t>Property address:</a:t>
            </a:r>
          </a:p>
          <a:p>
            <a:r>
              <a:rPr lang="en-US" dirty="0" smtClean="0"/>
              <a:t>Year Built of Home:</a:t>
            </a:r>
          </a:p>
          <a:p>
            <a:r>
              <a:rPr lang="en-US" dirty="0" smtClean="0"/>
              <a:t>Square Footage:</a:t>
            </a:r>
          </a:p>
          <a:p>
            <a:r>
              <a:rPr lang="en-US" dirty="0" smtClean="0"/>
              <a:t># of stories:</a:t>
            </a:r>
          </a:p>
          <a:p>
            <a:r>
              <a:rPr lang="en-US" dirty="0" smtClean="0"/>
              <a:t>Type of Roof:  tile, composition, metal, etc…</a:t>
            </a:r>
          </a:p>
          <a:p>
            <a:r>
              <a:rPr lang="en-US" dirty="0" smtClean="0"/>
              <a:t>Garage - # of cars ____</a:t>
            </a:r>
          </a:p>
          <a:p>
            <a:r>
              <a:rPr lang="en-US" dirty="0" smtClean="0"/>
              <a:t>Garage: - Attached, Detached or Built In</a:t>
            </a:r>
          </a:p>
          <a:p>
            <a:r>
              <a:rPr lang="en-US" dirty="0" smtClean="0"/>
              <a:t>Does the home have a pool? </a:t>
            </a:r>
          </a:p>
          <a:p>
            <a:r>
              <a:rPr lang="en-US" dirty="0" smtClean="0"/>
              <a:t>If the home is older (40+ years), has there been updates to the plumbing, heating, roof, electrical.  If yes, what dates?</a:t>
            </a:r>
          </a:p>
          <a:p>
            <a:r>
              <a:rPr lang="en-US" dirty="0" smtClean="0"/>
              <a:t>Do they have dogs?  If yes, please provide the breed type. </a:t>
            </a:r>
          </a:p>
          <a:p>
            <a:r>
              <a:rPr lang="en-US" dirty="0" smtClean="0"/>
              <a:t>Current address of buyer(s).  </a:t>
            </a:r>
          </a:p>
          <a:p>
            <a:r>
              <a:rPr lang="en-US" dirty="0" smtClean="0"/>
              <a:t>Current occupation of buyer(s).</a:t>
            </a:r>
          </a:p>
          <a:p>
            <a:endParaRPr lang="en-US" dirty="0"/>
          </a:p>
        </p:txBody>
      </p:sp>
      <p:sp>
        <p:nvSpPr>
          <p:cNvPr id="3" name="Title 2"/>
          <p:cNvSpPr>
            <a:spLocks noGrp="1"/>
          </p:cNvSpPr>
          <p:nvPr>
            <p:ph type="title"/>
          </p:nvPr>
        </p:nvSpPr>
        <p:spPr/>
        <p:txBody>
          <a:bodyPr>
            <a:normAutofit fontScale="90000"/>
          </a:bodyPr>
          <a:lstStyle/>
          <a:p>
            <a:r>
              <a:rPr lang="en-US" dirty="0" smtClean="0"/>
              <a:t>What is minimum information needed to obtain a quote?</a:t>
            </a:r>
            <a:endParaRPr lang="en-US" dirty="0"/>
          </a:p>
        </p:txBody>
      </p:sp>
      <p:sp>
        <p:nvSpPr>
          <p:cNvPr id="4" name="Slide Number Placeholder 3"/>
          <p:cNvSpPr>
            <a:spLocks noGrp="1"/>
          </p:cNvSpPr>
          <p:nvPr>
            <p:ph type="sldNum" sz="quarter" idx="12"/>
          </p:nvPr>
        </p:nvSpPr>
        <p:spPr/>
        <p:txBody>
          <a:bodyPr/>
          <a:lstStyle/>
          <a:p>
            <a:fld id="{A8483418-7687-419B-8CC1-EB50A3C64FD9}" type="slidenum">
              <a:rPr lang="en-US" smtClean="0"/>
              <a:pPr/>
              <a:t>9</a:t>
            </a:fld>
            <a:endParaRPr lang="en-US" dirty="0"/>
          </a:p>
        </p:txBody>
      </p:sp>
      <p:sp>
        <p:nvSpPr>
          <p:cNvPr id="5" name="Footer Placeholder 4"/>
          <p:cNvSpPr>
            <a:spLocks noGrp="1"/>
          </p:cNvSpPr>
          <p:nvPr>
            <p:ph type="ftr" sz="quarter" idx="11"/>
          </p:nvPr>
        </p:nvSpPr>
        <p:spPr>
          <a:xfrm>
            <a:off x="4380072" y="6407944"/>
            <a:ext cx="3087528" cy="365125"/>
          </a:xfrm>
        </p:spPr>
        <p:txBody>
          <a:bodyPr/>
          <a:lstStyle/>
          <a:p>
            <a:r>
              <a:rPr lang="fr-FR" dirty="0" smtClean="0"/>
              <a:t>© Kessler Alair Insurance Services, Inc. 2017</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553</TotalTime>
  <Words>1194</Words>
  <Application>Microsoft Office PowerPoint</Application>
  <PresentationFormat>On-screen Show (4:3)</PresentationFormat>
  <Paragraphs>165</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Understanding Homeowner’s  Insurance and the Underwriting  Process</vt:lpstr>
      <vt:lpstr>Questions to determine what type of policy to write the insured? </vt:lpstr>
      <vt:lpstr>Homeowner’s Insurance  </vt:lpstr>
      <vt:lpstr>Endorsements and Customizing the Policy to the Client.</vt:lpstr>
      <vt:lpstr>Underwriting the Risk</vt:lpstr>
      <vt:lpstr>Underwriting the Risk (Continued)</vt:lpstr>
      <vt:lpstr>Discounts Available  </vt:lpstr>
      <vt:lpstr>Who is the named insured? </vt:lpstr>
      <vt:lpstr>What is minimum information needed to obtain a quote?</vt:lpstr>
      <vt:lpstr>The steps that occur during escrow and the insurance.</vt:lpstr>
      <vt:lpstr>Homeowner’s Markets </vt:lpstr>
      <vt:lpstr>Other Lines of Business for Homeowners</vt:lpstr>
      <vt:lpstr>What is not covered? </vt:lpstr>
      <vt:lpstr>Referral Program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Insurance Processes</dc:title>
  <dc:creator>cma</dc:creator>
  <cp:lastModifiedBy>cma</cp:lastModifiedBy>
  <cp:revision>40</cp:revision>
  <dcterms:created xsi:type="dcterms:W3CDTF">2016-10-25T16:43:26Z</dcterms:created>
  <dcterms:modified xsi:type="dcterms:W3CDTF">2017-02-16T19:18:34Z</dcterms:modified>
</cp:coreProperties>
</file>